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9" r:id="rId4"/>
    <p:sldId id="303" r:id="rId5"/>
    <p:sldId id="297" r:id="rId6"/>
    <p:sldId id="298" r:id="rId7"/>
    <p:sldId id="299" r:id="rId8"/>
    <p:sldId id="300" r:id="rId9"/>
    <p:sldId id="301" r:id="rId10"/>
    <p:sldId id="306" r:id="rId11"/>
    <p:sldId id="302" r:id="rId12"/>
    <p:sldId id="308" r:id="rId13"/>
    <p:sldId id="261" r:id="rId14"/>
  </p:sldIdLst>
  <p:sldSz cx="9144000" cy="6858000" type="screen4x3"/>
  <p:notesSz cx="6858000" cy="8891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>
      <p:cViewPr varScale="1">
        <p:scale>
          <a:sx n="112" d="100"/>
          <a:sy n="112" d="100"/>
        </p:scale>
        <p:origin x="19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B14E5-601A-C640-A456-0CE0AE6D8B74}" type="doc">
      <dgm:prSet loTypeId="urn:microsoft.com/office/officeart/2005/8/layout/funnel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B18D91-84EE-7446-8A2A-49CF0FCEC133}">
      <dgm:prSet phldrT="[Текст]" custT="1"/>
      <dgm:spPr/>
      <dgm:t>
        <a:bodyPr/>
        <a:lstStyle/>
        <a:p>
          <a:r>
            <a:rPr lang="ru-RU" sz="1700" dirty="0" smtClean="0"/>
            <a:t>Целевые студенты</a:t>
          </a:r>
          <a:endParaRPr lang="ru-RU" sz="1700" dirty="0"/>
        </a:p>
      </dgm:t>
    </dgm:pt>
    <dgm:pt modelId="{426B89A5-2444-3F4A-931D-ADCCA7FF37E9}" type="parTrans" cxnId="{72F54853-BE86-DB49-A96F-AB77482F3263}">
      <dgm:prSet/>
      <dgm:spPr/>
      <dgm:t>
        <a:bodyPr/>
        <a:lstStyle/>
        <a:p>
          <a:endParaRPr lang="ru-RU"/>
        </a:p>
      </dgm:t>
    </dgm:pt>
    <dgm:pt modelId="{DC31985A-5F1C-FF4F-A292-8D68DBC58D61}" type="sibTrans" cxnId="{72F54853-BE86-DB49-A96F-AB77482F3263}">
      <dgm:prSet/>
      <dgm:spPr/>
      <dgm:t>
        <a:bodyPr/>
        <a:lstStyle/>
        <a:p>
          <a:endParaRPr lang="ru-RU"/>
        </a:p>
      </dgm:t>
    </dgm:pt>
    <dgm:pt modelId="{B149D1C7-665A-B74D-8283-F0631BE683B6}">
      <dgm:prSet phldrT="[Текст]" custT="1"/>
      <dgm:spPr/>
      <dgm:t>
        <a:bodyPr lIns="36000" rIns="0"/>
        <a:lstStyle/>
        <a:p>
          <a:r>
            <a:rPr lang="ru-RU" sz="1600" dirty="0" smtClean="0"/>
            <a:t>Выпускники</a:t>
          </a:r>
          <a:r>
            <a:rPr lang="ru-RU" sz="1700" dirty="0" smtClean="0"/>
            <a:t> вузов</a:t>
          </a:r>
          <a:endParaRPr lang="ru-RU" sz="1700" dirty="0"/>
        </a:p>
      </dgm:t>
    </dgm:pt>
    <dgm:pt modelId="{00A84983-9F65-7947-BE7E-4EA1066C9485}" type="parTrans" cxnId="{6C0C85B4-AF75-F543-8E11-24C1E218AE1F}">
      <dgm:prSet/>
      <dgm:spPr/>
      <dgm:t>
        <a:bodyPr/>
        <a:lstStyle/>
        <a:p>
          <a:endParaRPr lang="ru-RU"/>
        </a:p>
      </dgm:t>
    </dgm:pt>
    <dgm:pt modelId="{18544DCE-0904-3440-AA95-3AF1E7E97EFB}" type="sibTrans" cxnId="{6C0C85B4-AF75-F543-8E11-24C1E218AE1F}">
      <dgm:prSet/>
      <dgm:spPr/>
      <dgm:t>
        <a:bodyPr/>
        <a:lstStyle/>
        <a:p>
          <a:endParaRPr lang="ru-RU"/>
        </a:p>
      </dgm:t>
    </dgm:pt>
    <dgm:pt modelId="{115055AB-EE9B-3E4D-B0F1-2ED82AB856E8}">
      <dgm:prSet phldrT="[Текст]" custT="1"/>
      <dgm:spPr/>
      <dgm:t>
        <a:bodyPr/>
        <a:lstStyle/>
        <a:p>
          <a:r>
            <a:rPr lang="ru-RU" sz="1700" dirty="0" smtClean="0"/>
            <a:t>Сотрудники</a:t>
          </a:r>
          <a:endParaRPr lang="ru-RU" sz="1700" dirty="0"/>
        </a:p>
      </dgm:t>
    </dgm:pt>
    <dgm:pt modelId="{83F3DD6D-77E7-6A47-93AB-0212A44E65F2}" type="parTrans" cxnId="{11E1DD01-EC82-0747-8CAD-919BA12EC8C0}">
      <dgm:prSet/>
      <dgm:spPr/>
      <dgm:t>
        <a:bodyPr/>
        <a:lstStyle/>
        <a:p>
          <a:endParaRPr lang="ru-RU"/>
        </a:p>
      </dgm:t>
    </dgm:pt>
    <dgm:pt modelId="{941A427A-1674-4144-898A-474DCDFBC08E}" type="sibTrans" cxnId="{11E1DD01-EC82-0747-8CAD-919BA12EC8C0}">
      <dgm:prSet/>
      <dgm:spPr/>
      <dgm:t>
        <a:bodyPr/>
        <a:lstStyle/>
        <a:p>
          <a:endParaRPr lang="ru-RU"/>
        </a:p>
      </dgm:t>
    </dgm:pt>
    <dgm:pt modelId="{781999D7-B092-5B4C-89C1-1173D38C6603}">
      <dgm:prSet custT="1"/>
      <dgm:spPr/>
      <dgm:t>
        <a:bodyPr/>
        <a:lstStyle/>
        <a:p>
          <a:r>
            <a:rPr lang="ru-RU" sz="2200" b="1" dirty="0" smtClean="0"/>
            <a:t>Кадровый резерв компании</a:t>
          </a:r>
          <a:endParaRPr lang="ru-RU" sz="2200" b="1" dirty="0"/>
        </a:p>
      </dgm:t>
    </dgm:pt>
    <dgm:pt modelId="{E2125CC6-2931-3D44-8D2D-95E8C1A7D18C}" type="parTrans" cxnId="{A54C5732-55A6-924A-9A58-DC56A0F85880}">
      <dgm:prSet/>
      <dgm:spPr/>
      <dgm:t>
        <a:bodyPr/>
        <a:lstStyle/>
        <a:p>
          <a:endParaRPr lang="ru-RU"/>
        </a:p>
      </dgm:t>
    </dgm:pt>
    <dgm:pt modelId="{9DEBD99A-FA99-4341-88C6-662FB1ED23A1}" type="sibTrans" cxnId="{A54C5732-55A6-924A-9A58-DC56A0F85880}">
      <dgm:prSet/>
      <dgm:spPr/>
      <dgm:t>
        <a:bodyPr/>
        <a:lstStyle/>
        <a:p>
          <a:endParaRPr lang="ru-RU"/>
        </a:p>
      </dgm:t>
    </dgm:pt>
    <dgm:pt modelId="{17518CBA-619B-1E46-BE1A-6E7922B79271}" type="pres">
      <dgm:prSet presAssocID="{CA0B14E5-601A-C640-A456-0CE0AE6D8B7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536DF-6F9B-E843-BD14-B69381874CC5}" type="pres">
      <dgm:prSet presAssocID="{CA0B14E5-601A-C640-A456-0CE0AE6D8B74}" presName="ellipse" presStyleLbl="trBgShp" presStyleIdx="0" presStyleCnt="1"/>
      <dgm:spPr/>
    </dgm:pt>
    <dgm:pt modelId="{496A59B9-C3E6-8748-844E-34BCAB81C097}" type="pres">
      <dgm:prSet presAssocID="{CA0B14E5-601A-C640-A456-0CE0AE6D8B74}" presName="arrow1" presStyleLbl="fgShp" presStyleIdx="0" presStyleCnt="1" custLinFactNeighborY="56228"/>
      <dgm:spPr/>
    </dgm:pt>
    <dgm:pt modelId="{F3895C3B-5BCD-0244-AD7E-8DE0545637EB}" type="pres">
      <dgm:prSet presAssocID="{CA0B14E5-601A-C640-A456-0CE0AE6D8B74}" presName="rectangle" presStyleLbl="revTx" presStyleIdx="0" presStyleCnt="1" custScaleX="137416" custScaleY="5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06B2B-2A66-8342-ADA5-2035F85582F3}" type="pres">
      <dgm:prSet presAssocID="{B149D1C7-665A-B74D-8283-F0631BE683B6}" presName="item1" presStyleLbl="node1" presStyleIdx="0" presStyleCnt="3" custScaleX="114127" custScaleY="11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DBA80-D368-AB49-940C-5BAC53D24EBF}" type="pres">
      <dgm:prSet presAssocID="{115055AB-EE9B-3E4D-B0F1-2ED82AB856E8}" presName="item2" presStyleLbl="node1" presStyleIdx="1" presStyleCnt="3" custScaleX="114271" custScaleY="114271" custLinFactNeighborX="-13452" custLinFactNeighborY="-1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FE27D-4178-0C43-9437-37C8B9CE0EF0}" type="pres">
      <dgm:prSet presAssocID="{781999D7-B092-5B4C-89C1-1173D38C6603}" presName="item3" presStyleLbl="node1" presStyleIdx="2" presStyleCnt="3" custScaleX="114271" custScaleY="114271" custLinFactNeighborX="11310" custLinFactNeighborY="-1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5F014-75D1-3247-8BBD-F4833EA0CB1B}" type="pres">
      <dgm:prSet presAssocID="{CA0B14E5-601A-C640-A456-0CE0AE6D8B74}" presName="funnel" presStyleLbl="trAlignAcc1" presStyleIdx="0" presStyleCnt="1" custScaleX="117316" custScaleY="115433"/>
      <dgm:spPr/>
      <dgm:t>
        <a:bodyPr/>
        <a:lstStyle/>
        <a:p>
          <a:endParaRPr lang="ru-RU"/>
        </a:p>
      </dgm:t>
    </dgm:pt>
  </dgm:ptLst>
  <dgm:cxnLst>
    <dgm:cxn modelId="{A54C5732-55A6-924A-9A58-DC56A0F85880}" srcId="{CA0B14E5-601A-C640-A456-0CE0AE6D8B74}" destId="{781999D7-B092-5B4C-89C1-1173D38C6603}" srcOrd="3" destOrd="0" parTransId="{E2125CC6-2931-3D44-8D2D-95E8C1A7D18C}" sibTransId="{9DEBD99A-FA99-4341-88C6-662FB1ED23A1}"/>
    <dgm:cxn modelId="{6C0C85B4-AF75-F543-8E11-24C1E218AE1F}" srcId="{CA0B14E5-601A-C640-A456-0CE0AE6D8B74}" destId="{B149D1C7-665A-B74D-8283-F0631BE683B6}" srcOrd="1" destOrd="0" parTransId="{00A84983-9F65-7947-BE7E-4EA1066C9485}" sibTransId="{18544DCE-0904-3440-AA95-3AF1E7E97EFB}"/>
    <dgm:cxn modelId="{595C3A2A-7662-423B-93B6-666232FB0E33}" type="presOf" srcId="{115055AB-EE9B-3E4D-B0F1-2ED82AB856E8}" destId="{20506B2B-2A66-8342-ADA5-2035F85582F3}" srcOrd="0" destOrd="0" presId="urn:microsoft.com/office/officeart/2005/8/layout/funnel1"/>
    <dgm:cxn modelId="{72F54853-BE86-DB49-A96F-AB77482F3263}" srcId="{CA0B14E5-601A-C640-A456-0CE0AE6D8B74}" destId="{1DB18D91-84EE-7446-8A2A-49CF0FCEC133}" srcOrd="0" destOrd="0" parTransId="{426B89A5-2444-3F4A-931D-ADCCA7FF37E9}" sibTransId="{DC31985A-5F1C-FF4F-A292-8D68DBC58D61}"/>
    <dgm:cxn modelId="{DE1AD429-2CD2-482A-A9CA-6872B189057A}" type="presOf" srcId="{B149D1C7-665A-B74D-8283-F0631BE683B6}" destId="{015DBA80-D368-AB49-940C-5BAC53D24EBF}" srcOrd="0" destOrd="0" presId="urn:microsoft.com/office/officeart/2005/8/layout/funnel1"/>
    <dgm:cxn modelId="{EBCA0148-2057-4F91-8577-9ED178735DB0}" type="presOf" srcId="{CA0B14E5-601A-C640-A456-0CE0AE6D8B74}" destId="{17518CBA-619B-1E46-BE1A-6E7922B79271}" srcOrd="0" destOrd="0" presId="urn:microsoft.com/office/officeart/2005/8/layout/funnel1"/>
    <dgm:cxn modelId="{11E1DD01-EC82-0747-8CAD-919BA12EC8C0}" srcId="{CA0B14E5-601A-C640-A456-0CE0AE6D8B74}" destId="{115055AB-EE9B-3E4D-B0F1-2ED82AB856E8}" srcOrd="2" destOrd="0" parTransId="{83F3DD6D-77E7-6A47-93AB-0212A44E65F2}" sibTransId="{941A427A-1674-4144-898A-474DCDFBC08E}"/>
    <dgm:cxn modelId="{DE93B5CC-6A7D-4280-8302-659BD6F804D7}" type="presOf" srcId="{781999D7-B092-5B4C-89C1-1173D38C6603}" destId="{F3895C3B-5BCD-0244-AD7E-8DE0545637EB}" srcOrd="0" destOrd="0" presId="urn:microsoft.com/office/officeart/2005/8/layout/funnel1"/>
    <dgm:cxn modelId="{0EE90FA9-6397-4BFD-924E-8750E1F5261F}" type="presOf" srcId="{1DB18D91-84EE-7446-8A2A-49CF0FCEC133}" destId="{75FFE27D-4178-0C43-9437-37C8B9CE0EF0}" srcOrd="0" destOrd="0" presId="urn:microsoft.com/office/officeart/2005/8/layout/funnel1"/>
    <dgm:cxn modelId="{ED6F4F36-C31B-4DF6-ACF7-6E88300C6500}" type="presParOf" srcId="{17518CBA-619B-1E46-BE1A-6E7922B79271}" destId="{9B9536DF-6F9B-E843-BD14-B69381874CC5}" srcOrd="0" destOrd="0" presId="urn:microsoft.com/office/officeart/2005/8/layout/funnel1"/>
    <dgm:cxn modelId="{80CE24DA-EF46-434A-9B89-3BFECC74D645}" type="presParOf" srcId="{17518CBA-619B-1E46-BE1A-6E7922B79271}" destId="{496A59B9-C3E6-8748-844E-34BCAB81C097}" srcOrd="1" destOrd="0" presId="urn:microsoft.com/office/officeart/2005/8/layout/funnel1"/>
    <dgm:cxn modelId="{7E76EF10-6924-47B5-A6FB-A9A93C66C6D5}" type="presParOf" srcId="{17518CBA-619B-1E46-BE1A-6E7922B79271}" destId="{F3895C3B-5BCD-0244-AD7E-8DE0545637EB}" srcOrd="2" destOrd="0" presId="urn:microsoft.com/office/officeart/2005/8/layout/funnel1"/>
    <dgm:cxn modelId="{3A81AE9C-7D4C-4684-8EEB-579DA0FFDC02}" type="presParOf" srcId="{17518CBA-619B-1E46-BE1A-6E7922B79271}" destId="{20506B2B-2A66-8342-ADA5-2035F85582F3}" srcOrd="3" destOrd="0" presId="urn:microsoft.com/office/officeart/2005/8/layout/funnel1"/>
    <dgm:cxn modelId="{2B03F36C-E0D3-4BEB-B561-A013050BA33D}" type="presParOf" srcId="{17518CBA-619B-1E46-BE1A-6E7922B79271}" destId="{015DBA80-D368-AB49-940C-5BAC53D24EBF}" srcOrd="4" destOrd="0" presId="urn:microsoft.com/office/officeart/2005/8/layout/funnel1"/>
    <dgm:cxn modelId="{948B043B-0095-45E9-A7E5-D1CC01AB0E90}" type="presParOf" srcId="{17518CBA-619B-1E46-BE1A-6E7922B79271}" destId="{75FFE27D-4178-0C43-9437-37C8B9CE0EF0}" srcOrd="5" destOrd="0" presId="urn:microsoft.com/office/officeart/2005/8/layout/funnel1"/>
    <dgm:cxn modelId="{91B05B42-0F01-4EAF-A939-0B59C6756BDE}" type="presParOf" srcId="{17518CBA-619B-1E46-BE1A-6E7922B79271}" destId="{C935F014-75D1-3247-8BBD-F4833EA0CB1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0D5E3-AC0F-7A46-9A4D-519E6CB7DC5F}" type="doc">
      <dgm:prSet loTypeId="urn:microsoft.com/office/officeart/2005/8/layout/arrow2" loCatId="" qsTypeId="urn:microsoft.com/office/officeart/2005/8/quickstyle/simple5" qsCatId="simple" csTypeId="urn:microsoft.com/office/officeart/2005/8/colors/accent1_2" csCatId="accent1" phldr="1"/>
      <dgm:spPr/>
    </dgm:pt>
    <dgm:pt modelId="{3BF26851-4CF7-BE4F-A775-40EB427686BC}">
      <dgm:prSet phldrT="[Текст]"/>
      <dgm:spPr/>
      <dgm:t>
        <a:bodyPr/>
        <a:lstStyle/>
        <a:p>
          <a:r>
            <a:rPr lang="ru-RU" b="1" dirty="0" smtClean="0"/>
            <a:t>Оценка </a:t>
          </a:r>
          <a:br>
            <a:rPr lang="ru-RU" b="1" dirty="0" smtClean="0"/>
          </a:br>
          <a:r>
            <a:rPr lang="ru-RU" b="1" dirty="0" smtClean="0"/>
            <a:t>по профилю целевого студента</a:t>
          </a:r>
          <a:endParaRPr lang="ru-RU" b="1" dirty="0"/>
        </a:p>
      </dgm:t>
    </dgm:pt>
    <dgm:pt modelId="{CEC6C8EF-1E5D-1843-8536-AC867793B352}" type="parTrans" cxnId="{14DE998D-6745-C24E-8F04-CDAE2B61989B}">
      <dgm:prSet/>
      <dgm:spPr/>
      <dgm:t>
        <a:bodyPr/>
        <a:lstStyle/>
        <a:p>
          <a:endParaRPr lang="ru-RU"/>
        </a:p>
      </dgm:t>
    </dgm:pt>
    <dgm:pt modelId="{1BE1DD64-D861-D445-898E-C846770CFA79}" type="sibTrans" cxnId="{14DE998D-6745-C24E-8F04-CDAE2B61989B}">
      <dgm:prSet/>
      <dgm:spPr/>
      <dgm:t>
        <a:bodyPr/>
        <a:lstStyle/>
        <a:p>
          <a:endParaRPr lang="ru-RU"/>
        </a:p>
      </dgm:t>
    </dgm:pt>
    <dgm:pt modelId="{6C115687-E2B9-154B-89C9-12210CE4148C}">
      <dgm:prSet phldrT="[Текст]"/>
      <dgm:spPr/>
      <dgm:t>
        <a:bodyPr/>
        <a:lstStyle/>
        <a:p>
          <a:r>
            <a:rPr lang="ru-RU" b="1" dirty="0" smtClean="0"/>
            <a:t>Оценка </a:t>
          </a:r>
          <a:br>
            <a:rPr lang="ru-RU" b="1" dirty="0" smtClean="0"/>
          </a:br>
          <a:r>
            <a:rPr lang="ru-RU" b="1" dirty="0" smtClean="0"/>
            <a:t>по профилю выпускника</a:t>
          </a:r>
          <a:endParaRPr lang="ru-RU" b="1" dirty="0"/>
        </a:p>
      </dgm:t>
    </dgm:pt>
    <dgm:pt modelId="{FFE1E141-C6BB-BB4B-A406-3CCF2C00D72A}" type="parTrans" cxnId="{DCEF57EF-AE00-5440-87F5-AA488D1BCDB2}">
      <dgm:prSet/>
      <dgm:spPr/>
      <dgm:t>
        <a:bodyPr/>
        <a:lstStyle/>
        <a:p>
          <a:endParaRPr lang="ru-RU"/>
        </a:p>
      </dgm:t>
    </dgm:pt>
    <dgm:pt modelId="{2BCB3137-5AD8-534B-9892-395071B5D5F2}" type="sibTrans" cxnId="{DCEF57EF-AE00-5440-87F5-AA488D1BCDB2}">
      <dgm:prSet/>
      <dgm:spPr/>
      <dgm:t>
        <a:bodyPr/>
        <a:lstStyle/>
        <a:p>
          <a:endParaRPr lang="ru-RU"/>
        </a:p>
      </dgm:t>
    </dgm:pt>
    <dgm:pt modelId="{59DF0492-11D7-EC4F-8A0A-C2B06976EB38}">
      <dgm:prSet phldrT="[Текст]"/>
      <dgm:spPr/>
      <dgm:t>
        <a:bodyPr/>
        <a:lstStyle/>
        <a:p>
          <a:r>
            <a:rPr lang="ru-RU" b="1" dirty="0" smtClean="0"/>
            <a:t> Оценка </a:t>
          </a:r>
          <a:br>
            <a:rPr lang="ru-RU" b="1" dirty="0" smtClean="0"/>
          </a:br>
          <a:r>
            <a:rPr lang="ru-RU" b="1" dirty="0" smtClean="0"/>
            <a:t>по профилю молодого специалиста</a:t>
          </a:r>
          <a:endParaRPr lang="ru-RU" b="1" dirty="0"/>
        </a:p>
      </dgm:t>
    </dgm:pt>
    <dgm:pt modelId="{B4C7958C-CAAA-4541-BAA8-132282C6D5D7}" type="parTrans" cxnId="{B0FDBCB1-92E4-8B4F-AF4C-1406629D4D04}">
      <dgm:prSet/>
      <dgm:spPr/>
      <dgm:t>
        <a:bodyPr/>
        <a:lstStyle/>
        <a:p>
          <a:endParaRPr lang="ru-RU"/>
        </a:p>
      </dgm:t>
    </dgm:pt>
    <dgm:pt modelId="{E33D5DA0-CCC8-7F4A-A065-14DB546B5BEB}" type="sibTrans" cxnId="{B0FDBCB1-92E4-8B4F-AF4C-1406629D4D04}">
      <dgm:prSet/>
      <dgm:spPr/>
      <dgm:t>
        <a:bodyPr/>
        <a:lstStyle/>
        <a:p>
          <a:endParaRPr lang="ru-RU"/>
        </a:p>
      </dgm:t>
    </dgm:pt>
    <dgm:pt modelId="{C4855E5B-C09E-F845-9E96-BBBBE23EB36B}">
      <dgm:prSet/>
      <dgm:spPr/>
      <dgm:t>
        <a:bodyPr/>
        <a:lstStyle/>
        <a:p>
          <a:r>
            <a:rPr lang="ru-RU" b="1" dirty="0" smtClean="0"/>
            <a:t>Оценка </a:t>
          </a:r>
          <a:br>
            <a:rPr lang="ru-RU" b="1" dirty="0" smtClean="0"/>
          </a:br>
          <a:r>
            <a:rPr lang="ru-RU" b="1" dirty="0" smtClean="0"/>
            <a:t>в кадровый резерв</a:t>
          </a:r>
          <a:endParaRPr lang="ru-RU" b="1" dirty="0"/>
        </a:p>
      </dgm:t>
    </dgm:pt>
    <dgm:pt modelId="{04524EF9-D686-004D-B00D-154097838E4E}" type="parTrans" cxnId="{1C74823B-4927-C549-9DD6-B94C8AE0F656}">
      <dgm:prSet/>
      <dgm:spPr/>
      <dgm:t>
        <a:bodyPr/>
        <a:lstStyle/>
        <a:p>
          <a:endParaRPr lang="ru-RU"/>
        </a:p>
      </dgm:t>
    </dgm:pt>
    <dgm:pt modelId="{7E63A08A-970B-904E-ABA3-73592321DC2B}" type="sibTrans" cxnId="{1C74823B-4927-C549-9DD6-B94C8AE0F656}">
      <dgm:prSet/>
      <dgm:spPr/>
      <dgm:t>
        <a:bodyPr/>
        <a:lstStyle/>
        <a:p>
          <a:endParaRPr lang="ru-RU"/>
        </a:p>
      </dgm:t>
    </dgm:pt>
    <dgm:pt modelId="{F3A0F704-CB46-5B49-977F-F694490BE4B8}" type="pres">
      <dgm:prSet presAssocID="{CC70D5E3-AC0F-7A46-9A4D-519E6CB7DC5F}" presName="arrowDiagram" presStyleCnt="0">
        <dgm:presLayoutVars>
          <dgm:chMax val="5"/>
          <dgm:dir/>
          <dgm:resizeHandles val="exact"/>
        </dgm:presLayoutVars>
      </dgm:prSet>
      <dgm:spPr/>
    </dgm:pt>
    <dgm:pt modelId="{FBBB415C-46DE-BF4B-AF2A-4176C623DC44}" type="pres">
      <dgm:prSet presAssocID="{CC70D5E3-AC0F-7A46-9A4D-519E6CB7DC5F}" presName="arrow" presStyleLbl="bgShp" presStyleIdx="0" presStyleCnt="1" custScaleX="107670"/>
      <dgm:spPr/>
    </dgm:pt>
    <dgm:pt modelId="{84143CDB-4F8E-754B-ADCC-1E219840828B}" type="pres">
      <dgm:prSet presAssocID="{CC70D5E3-AC0F-7A46-9A4D-519E6CB7DC5F}" presName="arrowDiagram4" presStyleCnt="0"/>
      <dgm:spPr/>
    </dgm:pt>
    <dgm:pt modelId="{A6F89A3F-85CB-7149-A4A9-906152F0035D}" type="pres">
      <dgm:prSet presAssocID="{3BF26851-4CF7-BE4F-A775-40EB427686BC}" presName="bullet4a" presStyleLbl="node1" presStyleIdx="0" presStyleCnt="4" custLinFactX="-100000" custLinFactY="-48129" custLinFactNeighborX="-114644" custLinFactNeighborY="-100000"/>
      <dgm:spPr/>
    </dgm:pt>
    <dgm:pt modelId="{39C5D1D3-677E-4E4F-8576-33A98A5F2E01}" type="pres">
      <dgm:prSet presAssocID="{3BF26851-4CF7-BE4F-A775-40EB427686BC}" presName="textBox4a" presStyleLbl="revTx" presStyleIdx="0" presStyleCnt="4" custLinFactNeighborX="-11984" custLinFactNeighborY="-39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3BD88-6167-1544-9314-14C5838EAD78}" type="pres">
      <dgm:prSet presAssocID="{6C115687-E2B9-154B-89C9-12210CE4148C}" presName="bullet4b" presStyleLbl="node1" presStyleIdx="1" presStyleCnt="4" custLinFactNeighborX="8680" custLinFactNeighborY="-24559"/>
      <dgm:spPr/>
    </dgm:pt>
    <dgm:pt modelId="{219CF46D-BDF7-0C46-AA8F-6D0949E5BEA5}" type="pres">
      <dgm:prSet presAssocID="{6C115687-E2B9-154B-89C9-12210CE4148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73B1E-F349-3343-A1D5-3D1770BEC027}" type="pres">
      <dgm:prSet presAssocID="{59DF0492-11D7-EC4F-8A0A-C2B06976EB38}" presName="bullet4c" presStyleLbl="node1" presStyleIdx="2" presStyleCnt="4"/>
      <dgm:spPr/>
    </dgm:pt>
    <dgm:pt modelId="{C2AC9718-D368-E94C-B62F-FE776B227C4E}" type="pres">
      <dgm:prSet presAssocID="{59DF0492-11D7-EC4F-8A0A-C2B06976EB3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A4CFC-37AF-2C4B-AA5B-4193F2EB8A22}" type="pres">
      <dgm:prSet presAssocID="{C4855E5B-C09E-F845-9E96-BBBBE23EB36B}" presName="bullet4d" presStyleLbl="node1" presStyleIdx="3" presStyleCnt="4"/>
      <dgm:spPr/>
    </dgm:pt>
    <dgm:pt modelId="{35707996-77F0-AB46-ADB6-3CDFA22024F5}" type="pres">
      <dgm:prSet presAssocID="{C4855E5B-C09E-F845-9E96-BBBBE23EB36B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F57EF-AE00-5440-87F5-AA488D1BCDB2}" srcId="{CC70D5E3-AC0F-7A46-9A4D-519E6CB7DC5F}" destId="{6C115687-E2B9-154B-89C9-12210CE4148C}" srcOrd="1" destOrd="0" parTransId="{FFE1E141-C6BB-BB4B-A406-3CCF2C00D72A}" sibTransId="{2BCB3137-5AD8-534B-9892-395071B5D5F2}"/>
    <dgm:cxn modelId="{B6316222-D2DE-4CAC-953D-374708E52BAD}" type="presOf" srcId="{CC70D5E3-AC0F-7A46-9A4D-519E6CB7DC5F}" destId="{F3A0F704-CB46-5B49-977F-F694490BE4B8}" srcOrd="0" destOrd="0" presId="urn:microsoft.com/office/officeart/2005/8/layout/arrow2"/>
    <dgm:cxn modelId="{E35C91D3-611A-49D5-9A01-086834DE14F0}" type="presOf" srcId="{6C115687-E2B9-154B-89C9-12210CE4148C}" destId="{219CF46D-BDF7-0C46-AA8F-6D0949E5BEA5}" srcOrd="0" destOrd="0" presId="urn:microsoft.com/office/officeart/2005/8/layout/arrow2"/>
    <dgm:cxn modelId="{B0FDBCB1-92E4-8B4F-AF4C-1406629D4D04}" srcId="{CC70D5E3-AC0F-7A46-9A4D-519E6CB7DC5F}" destId="{59DF0492-11D7-EC4F-8A0A-C2B06976EB38}" srcOrd="2" destOrd="0" parTransId="{B4C7958C-CAAA-4541-BAA8-132282C6D5D7}" sibTransId="{E33D5DA0-CCC8-7F4A-A065-14DB546B5BEB}"/>
    <dgm:cxn modelId="{88DCA493-A23A-4286-8586-B38E677AAC3D}" type="presOf" srcId="{C4855E5B-C09E-F845-9E96-BBBBE23EB36B}" destId="{35707996-77F0-AB46-ADB6-3CDFA22024F5}" srcOrd="0" destOrd="0" presId="urn:microsoft.com/office/officeart/2005/8/layout/arrow2"/>
    <dgm:cxn modelId="{0465DC30-9DC5-4706-AD9E-6C9DD34A2679}" type="presOf" srcId="{3BF26851-4CF7-BE4F-A775-40EB427686BC}" destId="{39C5D1D3-677E-4E4F-8576-33A98A5F2E01}" srcOrd="0" destOrd="0" presId="urn:microsoft.com/office/officeart/2005/8/layout/arrow2"/>
    <dgm:cxn modelId="{14DE998D-6745-C24E-8F04-CDAE2B61989B}" srcId="{CC70D5E3-AC0F-7A46-9A4D-519E6CB7DC5F}" destId="{3BF26851-4CF7-BE4F-A775-40EB427686BC}" srcOrd="0" destOrd="0" parTransId="{CEC6C8EF-1E5D-1843-8536-AC867793B352}" sibTransId="{1BE1DD64-D861-D445-898E-C846770CFA79}"/>
    <dgm:cxn modelId="{C9109EFD-55F9-45A7-AF9E-B6F85DFB0455}" type="presOf" srcId="{59DF0492-11D7-EC4F-8A0A-C2B06976EB38}" destId="{C2AC9718-D368-E94C-B62F-FE776B227C4E}" srcOrd="0" destOrd="0" presId="urn:microsoft.com/office/officeart/2005/8/layout/arrow2"/>
    <dgm:cxn modelId="{1C74823B-4927-C549-9DD6-B94C8AE0F656}" srcId="{CC70D5E3-AC0F-7A46-9A4D-519E6CB7DC5F}" destId="{C4855E5B-C09E-F845-9E96-BBBBE23EB36B}" srcOrd="3" destOrd="0" parTransId="{04524EF9-D686-004D-B00D-154097838E4E}" sibTransId="{7E63A08A-970B-904E-ABA3-73592321DC2B}"/>
    <dgm:cxn modelId="{BAB8DEA0-BEA9-4556-8E33-3E072602F2D3}" type="presParOf" srcId="{F3A0F704-CB46-5B49-977F-F694490BE4B8}" destId="{FBBB415C-46DE-BF4B-AF2A-4176C623DC44}" srcOrd="0" destOrd="0" presId="urn:microsoft.com/office/officeart/2005/8/layout/arrow2"/>
    <dgm:cxn modelId="{BAFC0889-7572-4AE0-BAD2-ED4F16025701}" type="presParOf" srcId="{F3A0F704-CB46-5B49-977F-F694490BE4B8}" destId="{84143CDB-4F8E-754B-ADCC-1E219840828B}" srcOrd="1" destOrd="0" presId="urn:microsoft.com/office/officeart/2005/8/layout/arrow2"/>
    <dgm:cxn modelId="{36764044-EBFD-4EAA-93D2-7955188747DE}" type="presParOf" srcId="{84143CDB-4F8E-754B-ADCC-1E219840828B}" destId="{A6F89A3F-85CB-7149-A4A9-906152F0035D}" srcOrd="0" destOrd="0" presId="urn:microsoft.com/office/officeart/2005/8/layout/arrow2"/>
    <dgm:cxn modelId="{32896E16-FA02-401F-9AAE-7E08AF0231FF}" type="presParOf" srcId="{84143CDB-4F8E-754B-ADCC-1E219840828B}" destId="{39C5D1D3-677E-4E4F-8576-33A98A5F2E01}" srcOrd="1" destOrd="0" presId="urn:microsoft.com/office/officeart/2005/8/layout/arrow2"/>
    <dgm:cxn modelId="{07A31252-3539-4CC1-B8F2-17845D73442C}" type="presParOf" srcId="{84143CDB-4F8E-754B-ADCC-1E219840828B}" destId="{B263BD88-6167-1544-9314-14C5838EAD78}" srcOrd="2" destOrd="0" presId="urn:microsoft.com/office/officeart/2005/8/layout/arrow2"/>
    <dgm:cxn modelId="{8CC78757-83B4-4365-B982-5657ACAE514C}" type="presParOf" srcId="{84143CDB-4F8E-754B-ADCC-1E219840828B}" destId="{219CF46D-BDF7-0C46-AA8F-6D0949E5BEA5}" srcOrd="3" destOrd="0" presId="urn:microsoft.com/office/officeart/2005/8/layout/arrow2"/>
    <dgm:cxn modelId="{049ECADD-1DE2-4985-8EE3-1EBCA16AE691}" type="presParOf" srcId="{84143CDB-4F8E-754B-ADCC-1E219840828B}" destId="{DFD73B1E-F349-3343-A1D5-3D1770BEC027}" srcOrd="4" destOrd="0" presId="urn:microsoft.com/office/officeart/2005/8/layout/arrow2"/>
    <dgm:cxn modelId="{706657C9-B3E2-4A90-848C-CDD47E65341A}" type="presParOf" srcId="{84143CDB-4F8E-754B-ADCC-1E219840828B}" destId="{C2AC9718-D368-E94C-B62F-FE776B227C4E}" srcOrd="5" destOrd="0" presId="urn:microsoft.com/office/officeart/2005/8/layout/arrow2"/>
    <dgm:cxn modelId="{51296A70-3CEF-490B-8813-82432C77FB7D}" type="presParOf" srcId="{84143CDB-4F8E-754B-ADCC-1E219840828B}" destId="{238A4CFC-37AF-2C4B-AA5B-4193F2EB8A22}" srcOrd="6" destOrd="0" presId="urn:microsoft.com/office/officeart/2005/8/layout/arrow2"/>
    <dgm:cxn modelId="{B0E6D832-D31B-44E1-BE00-C1A0D13899F7}" type="presParOf" srcId="{84143CDB-4F8E-754B-ADCC-1E219840828B}" destId="{35707996-77F0-AB46-ADB6-3CDFA22024F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536DF-6F9B-E843-BD14-B69381874CC5}">
      <dsp:nvSpPr>
        <dsp:cNvPr id="0" name=""/>
        <dsp:cNvSpPr/>
      </dsp:nvSpPr>
      <dsp:spPr>
        <a:xfrm>
          <a:off x="2143359" y="437109"/>
          <a:ext cx="4063951" cy="141135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A59B9-C3E6-8748-844E-34BCAB81C097}">
      <dsp:nvSpPr>
        <dsp:cNvPr id="0" name=""/>
        <dsp:cNvSpPr/>
      </dsp:nvSpPr>
      <dsp:spPr>
        <a:xfrm>
          <a:off x="3787842" y="4176463"/>
          <a:ext cx="787587" cy="504056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895C3B-5BCD-0244-AD7E-8DE0545637EB}">
      <dsp:nvSpPr>
        <dsp:cNvPr id="0" name=""/>
        <dsp:cNvSpPr/>
      </dsp:nvSpPr>
      <dsp:spPr>
        <a:xfrm>
          <a:off x="1584185" y="4488692"/>
          <a:ext cx="5194901" cy="56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Кадровый резерв компании</a:t>
          </a:r>
          <a:endParaRPr lang="ru-RU" sz="2200" b="1" kern="1200" dirty="0"/>
        </a:p>
      </dsp:txBody>
      <dsp:txXfrm>
        <a:off x="1584185" y="4488692"/>
        <a:ext cx="5194901" cy="560296"/>
      </dsp:txXfrm>
    </dsp:sp>
    <dsp:sp modelId="{20506B2B-2A66-8342-ADA5-2035F85582F3}">
      <dsp:nvSpPr>
        <dsp:cNvPr id="0" name=""/>
        <dsp:cNvSpPr/>
      </dsp:nvSpPr>
      <dsp:spPr>
        <a:xfrm>
          <a:off x="3520737" y="1872210"/>
          <a:ext cx="1617929" cy="15881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Сотрудники</a:t>
          </a:r>
          <a:endParaRPr lang="ru-RU" sz="1700" kern="1200" dirty="0"/>
        </a:p>
      </dsp:txBody>
      <dsp:txXfrm>
        <a:off x="3757677" y="2104793"/>
        <a:ext cx="1144049" cy="1123007"/>
      </dsp:txXfrm>
    </dsp:sp>
    <dsp:sp modelId="{015DBA80-D368-AB49-940C-5BAC53D24EBF}">
      <dsp:nvSpPr>
        <dsp:cNvPr id="0" name=""/>
        <dsp:cNvSpPr/>
      </dsp:nvSpPr>
      <dsp:spPr>
        <a:xfrm>
          <a:off x="2314600" y="648066"/>
          <a:ext cx="1619971" cy="1619971"/>
        </a:xfrm>
        <a:prstGeom prst="ellips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Выпускники</a:t>
          </a:r>
          <a:r>
            <a:rPr lang="ru-RU" sz="1700" kern="1200" dirty="0" smtClean="0"/>
            <a:t> вузов</a:t>
          </a:r>
          <a:endParaRPr lang="ru-RU" sz="1700" kern="1200" dirty="0"/>
        </a:p>
      </dsp:txBody>
      <dsp:txXfrm>
        <a:off x="2551839" y="885305"/>
        <a:ext cx="1145493" cy="1145493"/>
      </dsp:txXfrm>
    </dsp:sp>
    <dsp:sp modelId="{75FFE27D-4178-0C43-9437-37C8B9CE0EF0}">
      <dsp:nvSpPr>
        <dsp:cNvPr id="0" name=""/>
        <dsp:cNvSpPr/>
      </dsp:nvSpPr>
      <dsp:spPr>
        <a:xfrm>
          <a:off x="4114802" y="216024"/>
          <a:ext cx="1619971" cy="1619971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Целевые студенты</a:t>
          </a:r>
          <a:endParaRPr lang="ru-RU" sz="1700" kern="1200" dirty="0"/>
        </a:p>
      </dsp:txBody>
      <dsp:txXfrm>
        <a:off x="4352041" y="453263"/>
        <a:ext cx="1145493" cy="1145493"/>
      </dsp:txXfrm>
    </dsp:sp>
    <dsp:sp modelId="{C935F014-75D1-3247-8BBD-F4833EA0CB1B}">
      <dsp:nvSpPr>
        <dsp:cNvPr id="0" name=""/>
        <dsp:cNvSpPr/>
      </dsp:nvSpPr>
      <dsp:spPr>
        <a:xfrm>
          <a:off x="1594530" y="-8428"/>
          <a:ext cx="5174210" cy="40729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B415C-46DE-BF4B-AF2A-4176C623DC44}">
      <dsp:nvSpPr>
        <dsp:cNvPr id="0" name=""/>
        <dsp:cNvSpPr/>
      </dsp:nvSpPr>
      <dsp:spPr>
        <a:xfrm>
          <a:off x="-90816" y="0"/>
          <a:ext cx="5582232" cy="32403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F89A3F-85CB-7149-A4A9-906152F0035D}">
      <dsp:nvSpPr>
        <dsp:cNvPr id="0" name=""/>
        <dsp:cNvSpPr/>
      </dsp:nvSpPr>
      <dsp:spPr>
        <a:xfrm>
          <a:off x="362739" y="2232894"/>
          <a:ext cx="119245" cy="1192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C5D1D3-677E-4E4F-8576-33A98A5F2E01}">
      <dsp:nvSpPr>
        <dsp:cNvPr id="0" name=""/>
        <dsp:cNvSpPr/>
      </dsp:nvSpPr>
      <dsp:spPr>
        <a:xfrm>
          <a:off x="572069" y="2163116"/>
          <a:ext cx="886562" cy="77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Оценка </a:t>
          </a:r>
          <a:br>
            <a:rPr lang="ru-RU" sz="1100" b="1" kern="1200" dirty="0" smtClean="0"/>
          </a:br>
          <a:r>
            <a:rPr lang="ru-RU" sz="1100" b="1" kern="1200" dirty="0" smtClean="0"/>
            <a:t>по профилю целевого студента</a:t>
          </a:r>
          <a:endParaRPr lang="ru-RU" sz="1100" b="1" kern="1200" dirty="0"/>
        </a:p>
      </dsp:txBody>
      <dsp:txXfrm>
        <a:off x="572069" y="2163116"/>
        <a:ext cx="886562" cy="771205"/>
      </dsp:txXfrm>
    </dsp:sp>
    <dsp:sp modelId="{B263BD88-6167-1544-9314-14C5838EAD78}">
      <dsp:nvSpPr>
        <dsp:cNvPr id="0" name=""/>
        <dsp:cNvSpPr/>
      </dsp:nvSpPr>
      <dsp:spPr>
        <a:xfrm>
          <a:off x="1479187" y="1604892"/>
          <a:ext cx="207383" cy="2073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9CF46D-BDF7-0C46-AA8F-6D0949E5BEA5}">
      <dsp:nvSpPr>
        <dsp:cNvPr id="0" name=""/>
        <dsp:cNvSpPr/>
      </dsp:nvSpPr>
      <dsp:spPr>
        <a:xfrm>
          <a:off x="1564877" y="1759515"/>
          <a:ext cx="1088760" cy="1480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88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Оценка </a:t>
          </a:r>
          <a:br>
            <a:rPr lang="ru-RU" sz="1100" b="1" kern="1200" dirty="0" smtClean="0"/>
          </a:br>
          <a:r>
            <a:rPr lang="ru-RU" sz="1100" b="1" kern="1200" dirty="0" smtClean="0"/>
            <a:t>по профилю выпускника</a:t>
          </a:r>
          <a:endParaRPr lang="ru-RU" sz="1100" b="1" kern="1200" dirty="0"/>
        </a:p>
      </dsp:txBody>
      <dsp:txXfrm>
        <a:off x="1564877" y="1759515"/>
        <a:ext cx="1088760" cy="1480844"/>
      </dsp:txXfrm>
    </dsp:sp>
    <dsp:sp modelId="{DFD73B1E-F349-3343-A1D5-3D1770BEC027}">
      <dsp:nvSpPr>
        <dsp:cNvPr id="0" name=""/>
        <dsp:cNvSpPr/>
      </dsp:nvSpPr>
      <dsp:spPr>
        <a:xfrm>
          <a:off x="2536985" y="1100426"/>
          <a:ext cx="274782" cy="274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AC9718-D368-E94C-B62F-FE776B227C4E}">
      <dsp:nvSpPr>
        <dsp:cNvPr id="0" name=""/>
        <dsp:cNvSpPr/>
      </dsp:nvSpPr>
      <dsp:spPr>
        <a:xfrm>
          <a:off x="2674377" y="1237817"/>
          <a:ext cx="1088760" cy="200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0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Оценка </a:t>
          </a:r>
          <a:br>
            <a:rPr lang="ru-RU" sz="1100" b="1" kern="1200" dirty="0" smtClean="0"/>
          </a:br>
          <a:r>
            <a:rPr lang="ru-RU" sz="1100" b="1" kern="1200" dirty="0" smtClean="0"/>
            <a:t>по профилю молодого специалиста</a:t>
          </a:r>
          <a:endParaRPr lang="ru-RU" sz="1100" b="1" kern="1200" dirty="0"/>
        </a:p>
      </dsp:txBody>
      <dsp:txXfrm>
        <a:off x="2674377" y="1237817"/>
        <a:ext cx="1088760" cy="2002542"/>
      </dsp:txXfrm>
    </dsp:sp>
    <dsp:sp modelId="{238A4CFC-37AF-2C4B-AA5B-4193F2EB8A22}">
      <dsp:nvSpPr>
        <dsp:cNvPr id="0" name=""/>
        <dsp:cNvSpPr/>
      </dsp:nvSpPr>
      <dsp:spPr>
        <a:xfrm>
          <a:off x="3708700" y="732969"/>
          <a:ext cx="368104" cy="3681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707996-77F0-AB46-ADB6-3CDFA22024F5}">
      <dsp:nvSpPr>
        <dsp:cNvPr id="0" name=""/>
        <dsp:cNvSpPr/>
      </dsp:nvSpPr>
      <dsp:spPr>
        <a:xfrm>
          <a:off x="3892752" y="917021"/>
          <a:ext cx="1088760" cy="232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05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Оценка </a:t>
          </a:r>
          <a:br>
            <a:rPr lang="ru-RU" sz="1100" b="1" kern="1200" dirty="0" smtClean="0"/>
          </a:br>
          <a:r>
            <a:rPr lang="ru-RU" sz="1100" b="1" kern="1200" dirty="0" smtClean="0"/>
            <a:t>в кадровый резерв</a:t>
          </a:r>
          <a:endParaRPr lang="ru-RU" sz="1100" b="1" kern="1200" dirty="0"/>
        </a:p>
      </dsp:txBody>
      <dsp:txXfrm>
        <a:off x="3892752" y="917021"/>
        <a:ext cx="1088760" cy="2323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B674-701D-4B4C-BE8F-2029F870822E}" type="datetimeFigureOut">
              <a:rPr lang="en-US" smtClean="0"/>
              <a:t>8/11/17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EF1BD-0ACA-4E92-A5AF-086528C3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2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8C76-C454-48B1-BAA4-565A580281BA}" type="datetimeFigureOut">
              <a:rPr lang="en-US" smtClean="0"/>
              <a:t>8/11/17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11250"/>
            <a:ext cx="40005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278313"/>
            <a:ext cx="5486400" cy="3502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29669-82C6-41CC-B766-074594C5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77B5F-3CFA-6048-837D-1A2ADD6CF3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7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7148-0E92-4C4D-97D9-B8DBA8055349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B6E4-D3FF-4FAA-9819-5516533B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8753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98517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74130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6296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508750"/>
            <a:ext cx="2133600" cy="365125"/>
          </a:xfrm>
        </p:spPr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9" name="Номер слайда 4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0659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5658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7099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726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58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5282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0832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5741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8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7148-0E92-4C4D-97D9-B8DBA8055349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B6E4-D3FF-4FAA-9819-5516533B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" y="0"/>
            <a:ext cx="92308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B2B4-5010-436A-9756-73A6750D42CD}" type="datetimeFigureOut">
              <a:rPr lang="ru-RU" smtClean="0"/>
              <a:pPr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D889-F3A1-42FC-8377-844C837F5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1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m@ebm.spb.ru" TargetMode="External"/><Relationship Id="rId4" Type="http://schemas.openxmlformats.org/officeDocument/2006/relationships/hyperlink" Target="mailto:bsm@ebm.spb.ru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8208912" cy="1800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MyGrade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оценочная деловая игра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6200000">
            <a:off x="-1520469" y="3630215"/>
            <a:ext cx="4258816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ЭТАПЫ СОВМЕСТНОЙ РАБОТЫ</a:t>
            </a:r>
            <a:endParaRPr lang="ru-RU" sz="24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9415" y="1556792"/>
            <a:ext cx="5485467" cy="936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Выбор компетенций</a:t>
            </a:r>
            <a:endParaRPr lang="ru-RU" sz="1600" kern="1200" dirty="0">
              <a:solidFill>
                <a:schemeClr val="tx1"/>
              </a:solidFill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Сверка индикаторов по целевой категории </a:t>
            </a:r>
            <a:endParaRPr lang="ru-RU" sz="1600" kern="1200" dirty="0">
              <a:solidFill>
                <a:schemeClr val="tx1"/>
              </a:solidFill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Формирование контента игры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  <a:r>
              <a:rPr lang="ru-RU" sz="1600" kern="1200" dirty="0" smtClean="0">
                <a:solidFill>
                  <a:schemeClr val="tx1"/>
                </a:solidFill>
              </a:rPr>
              <a:t> выбор кейсов, заданий 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9415" y="2564904"/>
            <a:ext cx="5554903" cy="12241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 smtClean="0">
                <a:solidFill>
                  <a:schemeClr val="tx1"/>
                </a:solidFill>
              </a:rPr>
              <a:t>Проведение игры для у</a:t>
            </a:r>
            <a:r>
              <a:rPr lang="ru-RU" sz="1600" kern="1200" dirty="0" smtClean="0">
                <a:solidFill>
                  <a:schemeClr val="tx1"/>
                </a:solidFill>
              </a:rPr>
              <a:t>частников: от 10 до 100 человек</a:t>
            </a:r>
            <a:endParaRPr lang="ru-RU" sz="1600" kern="1200" dirty="0">
              <a:solidFill>
                <a:schemeClr val="tx1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Вариативность сценария игры: от 4 до 8 часов</a:t>
            </a:r>
            <a:endParaRPr lang="ru-RU" sz="1600" kern="1200" dirty="0">
              <a:solidFill>
                <a:schemeClr val="tx1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Включение </a:t>
            </a:r>
            <a:r>
              <a:rPr lang="ru-RU" sz="1600" kern="1200" dirty="0" err="1" smtClean="0">
                <a:solidFill>
                  <a:schemeClr val="tx1"/>
                </a:solidFill>
              </a:rPr>
              <a:t>командообразующей</a:t>
            </a:r>
            <a:r>
              <a:rPr lang="ru-RU" sz="1600" kern="1200" dirty="0" smtClean="0">
                <a:solidFill>
                  <a:schemeClr val="tx1"/>
                </a:solidFill>
              </a:rPr>
              <a:t> составляющей </a:t>
            </a:r>
            <a:r>
              <a:rPr lang="ru-RU" sz="1600" kern="1200" dirty="0" smtClean="0">
                <a:solidFill>
                  <a:schemeClr val="tx1"/>
                </a:solidFill>
              </a:rPr>
              <a:t/>
            </a:r>
            <a:br>
              <a:rPr lang="ru-RU" sz="1600" kern="1200" dirty="0" smtClean="0">
                <a:solidFill>
                  <a:schemeClr val="tx1"/>
                </a:solidFill>
              </a:rPr>
            </a:br>
            <a:r>
              <a:rPr lang="ru-RU" sz="1600" kern="1200" dirty="0" smtClean="0">
                <a:solidFill>
                  <a:schemeClr val="tx1"/>
                </a:solidFill>
              </a:rPr>
              <a:t>(</a:t>
            </a:r>
            <a:r>
              <a:rPr lang="ru-RU" sz="1600" kern="1200" dirty="0" err="1" smtClean="0">
                <a:solidFill>
                  <a:schemeClr val="tx1"/>
                </a:solidFill>
              </a:rPr>
              <a:t>микс</a:t>
            </a:r>
            <a:r>
              <a:rPr lang="ru-RU" sz="1600" kern="1200" dirty="0" smtClean="0">
                <a:solidFill>
                  <a:schemeClr val="tx1"/>
                </a:solidFill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</a:rPr>
              <a:t>групп)</a:t>
            </a:r>
            <a:endParaRPr lang="ru-RU" sz="1600" kern="1200" dirty="0">
              <a:solidFill>
                <a:schemeClr val="tx1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Привлечение оценщиков-практиков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29415" y="4005064"/>
            <a:ext cx="5832648" cy="12241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0" tIns="118110" rIns="118110" bIns="11811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Формирование профиля каждого участника</a:t>
            </a:r>
            <a:endParaRPr lang="ru-RU" sz="1600" kern="1200" dirty="0">
              <a:solidFill>
                <a:schemeClr val="tx1"/>
              </a:solidFill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Личная консультация оценщиков (очно, </a:t>
            </a:r>
            <a:r>
              <a:rPr lang="en-US" sz="1600" kern="1200" dirty="0" smtClean="0">
                <a:solidFill>
                  <a:schemeClr val="tx1"/>
                </a:solidFill>
              </a:rPr>
              <a:t>Skype</a:t>
            </a:r>
            <a:r>
              <a:rPr lang="ru-RU" sz="1600" kern="1200" dirty="0" smtClean="0">
                <a:solidFill>
                  <a:schemeClr val="tx1"/>
                </a:solidFill>
              </a:rPr>
              <a:t>, телефон)</a:t>
            </a:r>
            <a:endParaRPr lang="ru-RU" sz="1600" kern="1200" dirty="0">
              <a:solidFill>
                <a:schemeClr val="tx1"/>
              </a:solidFill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Подготовка рекомендации по итогам </a:t>
            </a:r>
            <a:r>
              <a:rPr lang="en-US" sz="1600" kern="1200" dirty="0" smtClean="0">
                <a:solidFill>
                  <a:schemeClr val="tx1"/>
                </a:solidFill>
              </a:rPr>
              <a:t>MG</a:t>
            </a:r>
            <a:r>
              <a:rPr lang="ru-RU" sz="1600" kern="1200" dirty="0" smtClean="0">
                <a:solidFill>
                  <a:schemeClr val="tx1"/>
                </a:solidFill>
              </a:rPr>
              <a:t> для Заказчика (рейтинги участников)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970654" y="1556792"/>
            <a:ext cx="2160240" cy="936104"/>
          </a:xfrm>
          <a:prstGeom prst="fram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1. Подготовка </a:t>
            </a:r>
            <a:r>
              <a:rPr lang="en-US" dirty="0" err="1" smtClean="0">
                <a:solidFill>
                  <a:srgbClr val="000000"/>
                </a:solidFill>
              </a:rPr>
              <a:t>MyGrade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970654" y="4149080"/>
            <a:ext cx="2160240" cy="936104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3. Обратная связь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970654" y="2780928"/>
            <a:ext cx="2160240" cy="936104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2. Оценка </a:t>
            </a:r>
            <a:r>
              <a:rPr lang="en-US" dirty="0" err="1" smtClean="0">
                <a:solidFill>
                  <a:srgbClr val="000000"/>
                </a:solidFill>
              </a:rPr>
              <a:t>MyGrade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970654" y="5373216"/>
            <a:ext cx="2160240" cy="936104"/>
          </a:xfrm>
          <a:prstGeom prst="fram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4. Поддержка проекта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5229200"/>
            <a:ext cx="6075185" cy="1368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0" tIns="118110" rIns="118110" bIns="118110" numCol="1" spcCol="1270" anchor="t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dirty="0" smtClean="0">
                <a:solidFill>
                  <a:schemeClr val="tx1"/>
                </a:solidFill>
              </a:rPr>
              <a:t>Формирование корпоративного сборника </a:t>
            </a:r>
            <a:r>
              <a:rPr lang="ru-RU" sz="1600" dirty="0">
                <a:solidFill>
                  <a:schemeClr val="tx1"/>
                </a:solidFill>
              </a:rPr>
              <a:t>развивающих </a:t>
            </a:r>
            <a:r>
              <a:rPr lang="ru-RU" sz="1600" dirty="0" smtClean="0">
                <a:solidFill>
                  <a:schemeClr val="tx1"/>
                </a:solidFill>
              </a:rPr>
              <a:t>мероприятий (70/20/10)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600" dirty="0" smtClean="0">
                <a:solidFill>
                  <a:schemeClr val="tx1"/>
                </a:solidFill>
              </a:rPr>
              <a:t>Формирование планов индивидуального развития участников</a:t>
            </a:r>
            <a:endParaRPr lang="ru-RU" sz="1600" dirty="0">
              <a:solidFill>
                <a:schemeClr val="tx1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>
                <a:solidFill>
                  <a:schemeClr val="tx1"/>
                </a:solidFill>
              </a:rPr>
              <a:t>Разработка тренингов развития компетенций по результатам </a:t>
            </a:r>
            <a:r>
              <a:rPr lang="en-US" sz="1600" kern="1200" dirty="0" err="1" smtClean="0">
                <a:solidFill>
                  <a:schemeClr val="tx1"/>
                </a:solidFill>
              </a:rPr>
              <a:t>MyGrade</a:t>
            </a:r>
            <a:endParaRPr lang="en-US" sz="1600" kern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30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709" y="1340768"/>
            <a:ext cx="2147563" cy="60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259632" y="1484784"/>
            <a:ext cx="699512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/>
              <a:t>Вы сможете связаться с нами: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/>
              <a:t>Евгений </a:t>
            </a:r>
            <a:r>
              <a:rPr lang="ru-RU" sz="2200" dirty="0" err="1" smtClean="0"/>
              <a:t>Мачнев</a:t>
            </a:r>
            <a:r>
              <a:rPr lang="ru-RU" sz="2200" dirty="0" smtClean="0"/>
              <a:t>, генеральный директор ГК «ЕВМ»</a:t>
            </a:r>
          </a:p>
          <a:p>
            <a:pPr marL="0" indent="0">
              <a:buNone/>
            </a:pPr>
            <a:r>
              <a:rPr lang="en-US" sz="2200" dirty="0" smtClean="0">
                <a:hlinkClick r:id="rId3"/>
              </a:rPr>
              <a:t>em</a:t>
            </a:r>
            <a:r>
              <a:rPr lang="ru-RU" sz="2200" dirty="0" smtClean="0">
                <a:hlinkClick r:id="rId3"/>
              </a:rPr>
              <a:t>@ebm.spb.ru</a:t>
            </a:r>
            <a:r>
              <a:rPr lang="ru-RU" sz="2200" dirty="0" smtClean="0"/>
              <a:t> </a:t>
            </a: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/>
              <a:t>Светлана Беньковская, руководитель направления «Кадровый резерв, адаптация» ГК «ЕВМ»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smtClean="0">
                <a:hlinkClick r:id="rId4"/>
              </a:rPr>
              <a:t>bsm@ebm.spb.ru</a:t>
            </a:r>
            <a:r>
              <a:rPr lang="en-US" sz="2200" dirty="0" smtClean="0"/>
              <a:t>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8185153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85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ebm.spb.ru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www.businessgames.ru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043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6200000">
            <a:off x="-1344370" y="3220480"/>
            <a:ext cx="3933057" cy="461665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НОВЫЙ ТИП АССЕССМЕНТА</a:t>
            </a:r>
            <a:endParaRPr lang="ru-RU" sz="24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4080" y="1700808"/>
            <a:ext cx="7796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Методика </a:t>
            </a:r>
            <a:r>
              <a:rPr lang="ru-RU" sz="2000" dirty="0" smtClean="0"/>
              <a:t>«</a:t>
            </a:r>
            <a:r>
              <a:rPr lang="ru-RU" sz="2000" dirty="0" err="1" smtClean="0"/>
              <a:t>Ассессмент</a:t>
            </a:r>
            <a:r>
              <a:rPr lang="ru-RU" sz="2000" dirty="0" smtClean="0"/>
              <a:t>-центр» позволяет достоверно</a:t>
            </a:r>
            <a:r>
              <a:rPr lang="ru-RU" sz="2000" dirty="0"/>
              <a:t>, объективно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быстро </a:t>
            </a:r>
            <a:r>
              <a:rPr lang="ru-RU" sz="2000" dirty="0" smtClean="0"/>
              <a:t>оценивать </a:t>
            </a:r>
            <a:r>
              <a:rPr lang="ru-RU" sz="2000" dirty="0"/>
              <a:t>человека по его деловым </a:t>
            </a:r>
            <a:r>
              <a:rPr lang="ru-RU" sz="2000" dirty="0" smtClean="0"/>
              <a:t>качествам. </a:t>
            </a:r>
          </a:p>
          <a:p>
            <a:endParaRPr lang="ru-RU" sz="2000" dirty="0" smtClean="0"/>
          </a:p>
          <a:p>
            <a:r>
              <a:rPr lang="ru-RU" sz="2000" dirty="0" smtClean="0"/>
              <a:t>На сегодняшний день «</a:t>
            </a:r>
            <a:r>
              <a:rPr lang="ru-RU" sz="2000" dirty="0" err="1" smtClean="0"/>
              <a:t>Ассессмент</a:t>
            </a:r>
            <a:r>
              <a:rPr lang="ru-RU" sz="2000" dirty="0" smtClean="0"/>
              <a:t>-центр» является одним из наиболее точных методов оценки персонала.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033" y="4708285"/>
            <a:ext cx="2160240" cy="14375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9452" y="3573016"/>
            <a:ext cx="786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Компания </a:t>
            </a:r>
            <a:r>
              <a:rPr lang="ru-RU" sz="2000" dirty="0" smtClean="0"/>
              <a:t>«ЕВМ» </a:t>
            </a:r>
            <a:r>
              <a:rPr lang="ru-RU" sz="2000" dirty="0"/>
              <a:t>предлагает </a:t>
            </a:r>
            <a:r>
              <a:rPr lang="ru-RU" sz="2000" dirty="0" smtClean="0"/>
              <a:t>уникальную технологию </a:t>
            </a:r>
            <a:r>
              <a:rPr lang="ru-RU" sz="2000" dirty="0" err="1" smtClean="0"/>
              <a:t>Ассессмент</a:t>
            </a:r>
            <a:r>
              <a:rPr lang="ru-RU" sz="2000" dirty="0" smtClean="0"/>
              <a:t>-центра – </a:t>
            </a:r>
            <a:r>
              <a:rPr lang="ru-RU" sz="2000" b="1" dirty="0" smtClean="0"/>
              <a:t>сюжетно-ролевую деловую </a:t>
            </a:r>
            <a:r>
              <a:rPr lang="ru-RU" sz="2000" b="1" dirty="0"/>
              <a:t>оценочную </a:t>
            </a:r>
            <a:r>
              <a:rPr lang="ru-RU" sz="2000" b="1" dirty="0" smtClean="0"/>
              <a:t>игру </a:t>
            </a:r>
            <a:r>
              <a:rPr lang="ru-RU" sz="2000" b="1" dirty="0" err="1" smtClean="0"/>
              <a:t>MyGrade</a:t>
            </a:r>
            <a:r>
              <a:rPr lang="ru-RU" sz="2000" b="1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4080" y="4761922"/>
            <a:ext cx="6788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MyGrade</a:t>
            </a:r>
            <a:r>
              <a:rPr lang="ru-RU" sz="2000" dirty="0" smtClean="0"/>
              <a:t> располагает базой из </a:t>
            </a:r>
            <a:r>
              <a:rPr lang="ru-RU" sz="2000" b="1" dirty="0"/>
              <a:t>3</a:t>
            </a:r>
            <a:r>
              <a:rPr lang="ru-RU" sz="2000" b="1" dirty="0" smtClean="0"/>
              <a:t>0 наиболее востребованных компетенций</a:t>
            </a:r>
            <a:r>
              <a:rPr lang="ru-RU" sz="2000" dirty="0" smtClean="0"/>
              <a:t> и позволяет оценить сотрудников, в том числе </a:t>
            </a:r>
            <a:r>
              <a:rPr lang="ru-RU" sz="2000" dirty="0"/>
              <a:t>п</a:t>
            </a:r>
            <a:r>
              <a:rPr lang="ru-RU" sz="2000" dirty="0" smtClean="0"/>
              <a:t>о навыкам </a:t>
            </a:r>
            <a:r>
              <a:rPr lang="ru-RU" sz="2000" dirty="0" err="1" smtClean="0"/>
              <a:t>самопрезентации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коммуникативности</a:t>
            </a:r>
            <a:r>
              <a:rPr lang="ru-RU" sz="2000" dirty="0" smtClean="0"/>
              <a:t>, организаторским способностям, инициативности, адаптивности </a:t>
            </a:r>
            <a:r>
              <a:rPr lang="ru-RU" sz="2000" dirty="0"/>
              <a:t>и </a:t>
            </a:r>
            <a:r>
              <a:rPr lang="ru-RU" sz="2000" dirty="0" smtClean="0"/>
              <a:t>т.п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5494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" y="0"/>
            <a:ext cx="92308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785926"/>
            <a:ext cx="78581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Командам предлагается пройти серию динамичных оценочных упражнений.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Продолжительность каждого упражнения – от 20 до 45 минут.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Содержание упражнений направлено на вскрытие одной или двух компетенций: одна </a:t>
            </a:r>
            <a:r>
              <a:rPr lang="ru-RU" sz="2000" dirty="0"/>
              <a:t>ключевая компетенция + одна сопутствующая.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Каждое упражнение имеет «двойное дно», то есть оцениваемую компетенцию, которая не лежит на поверхности, чтобы не позволить участникам продемонстрировать «правильное» </a:t>
            </a:r>
            <a:br>
              <a:rPr lang="ru-RU" sz="2000" dirty="0" smtClean="0"/>
            </a:br>
            <a:r>
              <a:rPr lang="ru-RU" sz="2000" dirty="0" smtClean="0"/>
              <a:t>(с их точки зрения) поведение, чтобы получить высшую оценку.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Одна </a:t>
            </a:r>
            <a:r>
              <a:rPr lang="ru-RU" sz="2000" dirty="0"/>
              <a:t>и та же компетенция </a:t>
            </a:r>
            <a:r>
              <a:rPr lang="ru-RU" sz="2000" dirty="0" smtClean="0"/>
              <a:t>оценивается минимум в двух упражнениях под </a:t>
            </a:r>
            <a:r>
              <a:rPr lang="ru-RU" sz="2000" dirty="0"/>
              <a:t>углом разных поведенческих </a:t>
            </a:r>
            <a:r>
              <a:rPr lang="ru-RU" sz="2000" dirty="0" smtClean="0"/>
              <a:t>проявлений.</a:t>
            </a:r>
            <a:endParaRPr lang="ru-RU" sz="2000" dirty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 rot="16200000">
            <a:off x="-866708" y="2730116"/>
            <a:ext cx="2952328" cy="461665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КОНЦЕПЦИЯ ИГРЫ</a:t>
            </a:r>
            <a:endParaRPr lang="ru-RU" sz="24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759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367195"/>
              </p:ext>
            </p:extLst>
          </p:nvPr>
        </p:nvGraphicFramePr>
        <p:xfrm>
          <a:off x="457200" y="1340768"/>
          <a:ext cx="83632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азвание 1"/>
          <p:cNvSpPr txBox="1">
            <a:spLocks/>
          </p:cNvSpPr>
          <p:nvPr/>
        </p:nvSpPr>
        <p:spPr>
          <a:xfrm rot="16200000">
            <a:off x="-791655" y="2838128"/>
            <a:ext cx="2736305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000090"/>
                </a:solidFill>
              </a:defRPr>
            </a:lvl1pPr>
          </a:lstStyle>
          <a:p>
            <a:r>
              <a:rPr lang="ru-RU" dirty="0" smtClean="0"/>
              <a:t>ЦЕЛЕВЫЕ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220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6200000">
            <a:off x="-985443" y="2865765"/>
            <a:ext cx="3079609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ЦЕЛЕВЫЕ СТУДЕНТЫ</a:t>
            </a:r>
            <a:endParaRPr lang="ru-RU" sz="24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571184" cy="3456383"/>
          </a:xfrm>
        </p:spPr>
        <p:txBody>
          <a:bodyPr>
            <a:normAutofit fontScale="92500" lnSpcReduction="10000"/>
          </a:bodyPr>
          <a:lstStyle/>
          <a:p>
            <a:pPr marL="93663" lvl="0" indent="0">
              <a:buNone/>
            </a:pPr>
            <a:r>
              <a:rPr lang="ru-RU" sz="2800" b="1" dirty="0" smtClean="0"/>
              <a:t>С помощью </a:t>
            </a:r>
            <a:r>
              <a:rPr lang="en-US" sz="2800" b="1" dirty="0" err="1" smtClean="0"/>
              <a:t>MyGrade</a:t>
            </a:r>
            <a:r>
              <a:rPr lang="ru-RU" sz="2800" b="1" dirty="0" smtClean="0"/>
              <a:t> вы подберете правильных студентов:</a:t>
            </a:r>
          </a:p>
          <a:p>
            <a:pPr marL="93663" lvl="0" indent="0">
              <a:buNone/>
            </a:pPr>
            <a:endParaRPr lang="ru-RU" sz="2800" b="1" dirty="0" smtClean="0"/>
          </a:p>
          <a:p>
            <a:pPr marL="608013" lvl="0" indent="-514350">
              <a:buFont typeface="Wingdings" charset="2"/>
              <a:buChar char="Ø"/>
            </a:pPr>
            <a:r>
              <a:rPr lang="ru-RU" sz="2800" dirty="0"/>
              <a:t>д</a:t>
            </a:r>
            <a:r>
              <a:rPr lang="ru-RU" sz="2800" dirty="0" smtClean="0"/>
              <a:t>ля целевой подготовки в </a:t>
            </a:r>
            <a:r>
              <a:rPr lang="ru-RU" sz="2800" dirty="0" err="1" smtClean="0"/>
              <a:t>ссузах</a:t>
            </a:r>
            <a:r>
              <a:rPr lang="ru-RU" sz="2800" dirty="0" smtClean="0"/>
              <a:t> и вузах</a:t>
            </a:r>
            <a:endParaRPr lang="ru-RU" sz="2800" dirty="0"/>
          </a:p>
          <a:p>
            <a:pPr marL="608013" lvl="0" indent="-514350">
              <a:buFont typeface="Wingdings" charset="2"/>
              <a:buChar char="Ø"/>
            </a:pPr>
            <a:r>
              <a:rPr lang="ru-RU" sz="2800" dirty="0" smtClean="0"/>
              <a:t>на </a:t>
            </a:r>
            <a:r>
              <a:rPr lang="ru-RU" sz="2800" dirty="0"/>
              <a:t>б</a:t>
            </a:r>
            <a:r>
              <a:rPr lang="ru-RU" sz="2800" dirty="0" smtClean="0"/>
              <a:t>азовые кафедры компании</a:t>
            </a:r>
          </a:p>
          <a:p>
            <a:pPr marL="608013" lvl="0" indent="-514350">
              <a:buFont typeface="Wingdings" charset="2"/>
              <a:buChar char="Ø"/>
            </a:pPr>
            <a:r>
              <a:rPr lang="ru-RU" sz="2800" dirty="0" smtClean="0"/>
              <a:t>на магистерские программы компании</a:t>
            </a:r>
            <a:endParaRPr lang="ru-RU" sz="2800" dirty="0"/>
          </a:p>
          <a:p>
            <a:pPr marL="608013" lvl="0" indent="-514350">
              <a:buFont typeface="Wingdings" charset="2"/>
              <a:buChar char="Ø"/>
            </a:pPr>
            <a:r>
              <a:rPr lang="ru-RU" sz="2800" dirty="0" smtClean="0"/>
              <a:t>на </a:t>
            </a:r>
            <a:r>
              <a:rPr lang="ru-RU" sz="2800" dirty="0"/>
              <a:t>корпоративные программы </a:t>
            </a:r>
            <a:r>
              <a:rPr lang="ru-RU" sz="2800" dirty="0" smtClean="0"/>
              <a:t>дополнительной подготовки студентов</a:t>
            </a:r>
            <a:endParaRPr lang="ru-RU" sz="28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25" y="4725144"/>
            <a:ext cx="3160555" cy="17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792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6200000">
            <a:off x="-1519649" y="3405522"/>
            <a:ext cx="4148019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ОТБОР ВЫПУСКНИКОВ ВУЗОВ</a:t>
            </a:r>
            <a:endParaRPr lang="ru-RU" sz="24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71520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MyGrade</a:t>
            </a:r>
            <a:r>
              <a:rPr lang="ru-RU" sz="2800" b="1" dirty="0" smtClean="0"/>
              <a:t> поможет вам оценить и отобрать кандидатов </a:t>
            </a:r>
            <a:r>
              <a:rPr lang="ru-RU" sz="2800" b="1" dirty="0"/>
              <a:t>для практики и трудоустройства </a:t>
            </a:r>
            <a:r>
              <a:rPr lang="ru-RU" sz="2800" b="1" dirty="0" smtClean="0"/>
              <a:t>при проведении:</a:t>
            </a:r>
          </a:p>
          <a:p>
            <a:pPr>
              <a:buFont typeface="Wingdings" charset="2"/>
              <a:buChar char="Ø"/>
            </a:pPr>
            <a:r>
              <a:rPr lang="ru-RU" sz="2800" dirty="0"/>
              <a:t>я</a:t>
            </a:r>
            <a:r>
              <a:rPr lang="ru-RU" sz="2800" dirty="0" smtClean="0"/>
              <a:t>рмарок вакансий</a:t>
            </a:r>
          </a:p>
          <a:p>
            <a:pPr>
              <a:buFont typeface="Wingdings" charset="2"/>
              <a:buChar char="Ø"/>
            </a:pPr>
            <a:r>
              <a:rPr lang="ru-RU" sz="2800" dirty="0"/>
              <a:t>д</a:t>
            </a:r>
            <a:r>
              <a:rPr lang="ru-RU" sz="2800" dirty="0" smtClean="0"/>
              <a:t>ней компании</a:t>
            </a:r>
          </a:p>
          <a:p>
            <a:pPr>
              <a:buFont typeface="Wingdings" charset="2"/>
              <a:buChar char="Ø"/>
            </a:pPr>
            <a:r>
              <a:rPr lang="ru-RU" sz="2800" dirty="0"/>
              <a:t>о</a:t>
            </a:r>
            <a:r>
              <a:rPr lang="ru-RU" sz="2800" dirty="0" smtClean="0"/>
              <a:t>лимпиад, турниров, чемпионатов бизнес-кейсов и иных отборочных мероприятий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520" y="4753427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3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6200000">
            <a:off x="-1257654" y="3239343"/>
            <a:ext cx="3682752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РАЗВИТИЕ СОТРУДНИКОВ</a:t>
            </a:r>
            <a:endParaRPr lang="ru-RU" sz="24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848872" cy="4680519"/>
          </a:xfrm>
        </p:spPr>
        <p:txBody>
          <a:bodyPr>
            <a:normAutofit/>
          </a:bodyPr>
          <a:lstStyle/>
          <a:p>
            <a:pPr marL="93663" lvl="0" indent="0">
              <a:buNone/>
            </a:pPr>
            <a:r>
              <a:rPr lang="ru-RU" sz="2800" b="1" dirty="0" smtClean="0"/>
              <a:t>Результаты оценки </a:t>
            </a:r>
            <a:r>
              <a:rPr lang="en-US" sz="2800" b="1" dirty="0" err="1" smtClean="0"/>
              <a:t>MyGrade</a:t>
            </a:r>
            <a:r>
              <a:rPr lang="en-US" sz="2800" b="1" dirty="0" smtClean="0"/>
              <a:t> </a:t>
            </a:r>
            <a:r>
              <a:rPr lang="ru-RU" sz="2800" b="1" dirty="0" smtClean="0"/>
              <a:t>повысят эффективность мероприятий при: </a:t>
            </a:r>
            <a:endParaRPr lang="en-US" sz="2800" b="1" dirty="0" smtClean="0"/>
          </a:p>
          <a:p>
            <a:pPr marL="360363" lvl="0" indent="0"/>
            <a:r>
              <a:rPr lang="ru-RU" sz="2800" dirty="0" smtClean="0"/>
              <a:t> формировании </a:t>
            </a:r>
            <a:r>
              <a:rPr lang="ru-RU" sz="2800" dirty="0"/>
              <a:t>индивидуальных  планов развития </a:t>
            </a:r>
            <a:r>
              <a:rPr lang="ru-RU" sz="2800" dirty="0" smtClean="0"/>
              <a:t>сотрудников  </a:t>
            </a:r>
            <a:endParaRPr lang="ru-RU" sz="2800" dirty="0"/>
          </a:p>
          <a:p>
            <a:pPr marL="360363" lvl="0" indent="0"/>
            <a:r>
              <a:rPr lang="ru-RU" sz="2800" dirty="0" smtClean="0"/>
              <a:t> разработке тренингов для сотрудников</a:t>
            </a:r>
            <a:endParaRPr lang="ru-RU" sz="2800" dirty="0"/>
          </a:p>
          <a:p>
            <a:pPr marL="360363" lvl="0" indent="0"/>
            <a:r>
              <a:rPr lang="ru-RU" sz="2800" dirty="0" smtClean="0"/>
              <a:t> оценке прогресса сотрудников по итогам программ развития</a:t>
            </a:r>
          </a:p>
          <a:p>
            <a:pPr marL="360363" lvl="0" indent="0"/>
            <a:r>
              <a:rPr lang="ru-RU" sz="2800" dirty="0" smtClean="0"/>
              <a:t> отборе сотрудников в кадровый </a:t>
            </a:r>
            <a:r>
              <a:rPr lang="ru-RU" sz="2800" dirty="0"/>
              <a:t>резерв</a:t>
            </a:r>
          </a:p>
          <a:p>
            <a:endParaRPr lang="ru-RU" sz="2800" dirty="0"/>
          </a:p>
        </p:txBody>
      </p:sp>
      <p:pic>
        <p:nvPicPr>
          <p:cNvPr id="7" name="Изображение 6" descr="ar12742794573573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25144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159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16200000">
            <a:off x="-1751538" y="3779404"/>
            <a:ext cx="4762872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СОЗДАНИЯЕ КАДРОВОГО РЕЗЕРВА</a:t>
            </a:r>
            <a:endParaRPr lang="ru-RU" sz="24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1772816"/>
            <a:ext cx="2520280" cy="36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Проведение регулярной сквозной оценки по всем целевым группам позволит создать </a:t>
            </a:r>
            <a:r>
              <a:rPr lang="ru-RU" sz="2000" b="1" dirty="0" smtClean="0"/>
              <a:t>единую </a:t>
            </a:r>
            <a:r>
              <a:rPr lang="ru-RU" sz="2000" b="1" dirty="0"/>
              <a:t>базу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контролировать прогресс </a:t>
            </a:r>
            <a:r>
              <a:rPr lang="ru-RU" sz="2000" dirty="0"/>
              <a:t>развития </a:t>
            </a:r>
          </a:p>
          <a:p>
            <a:pPr algn="ctr"/>
            <a:r>
              <a:rPr lang="ru-RU" sz="2000" dirty="0"/>
              <a:t>с</a:t>
            </a:r>
            <a:r>
              <a:rPr lang="ru-RU" sz="2000" dirty="0" smtClean="0"/>
              <a:t>отрудников компании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25817"/>
              </p:ext>
            </p:extLst>
          </p:nvPr>
        </p:nvGraphicFramePr>
        <p:xfrm>
          <a:off x="971600" y="1384176"/>
          <a:ext cx="5328593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081"/>
                <a:gridCol w="1056878"/>
                <a:gridCol w="1056878"/>
                <a:gridCol w="1056878"/>
                <a:gridCol w="1056878"/>
              </a:tblGrid>
              <a:tr h="238316"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Компетенции</a:t>
                      </a:r>
                      <a:endParaRPr lang="ru-RU" sz="1200" b="1" dirty="0"/>
                    </a:p>
                  </a:txBody>
                  <a:tcPr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Профиль  (целевые пороговые значения)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31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Целевой студент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Выпускник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Молодой специалист </a:t>
                      </a:r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Кадровый резерв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31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 1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1,5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---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31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 2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1,5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1,5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31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 3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1,5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31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 </a:t>
                      </a:r>
                      <a:r>
                        <a:rPr lang="en-US" sz="1200" b="1" dirty="0" smtClean="0"/>
                        <a:t>n</a:t>
                      </a:r>
                      <a:r>
                        <a:rPr lang="is-IS" sz="1200" b="1" dirty="0" smtClean="0"/>
                        <a:t>…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--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1,5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856544680"/>
              </p:ext>
            </p:extLst>
          </p:nvPr>
        </p:nvGraphicFramePr>
        <p:xfrm>
          <a:off x="971600" y="3212976"/>
          <a:ext cx="5400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2182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" y="0"/>
            <a:ext cx="92308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268760"/>
            <a:ext cx="4857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marL="342900" lvl="0" indent="-342900">
              <a:buAutoNum type="arabicPeriod"/>
            </a:pPr>
            <a:r>
              <a:rPr lang="ru-RU" sz="2000" dirty="0" smtClean="0"/>
              <a:t>Результаты оценки всех участников передаются организаторам: </a:t>
            </a:r>
            <a:br>
              <a:rPr lang="ru-RU" sz="2000" dirty="0" smtClean="0"/>
            </a:br>
            <a:r>
              <a:rPr lang="ru-RU" sz="2000" dirty="0" smtClean="0"/>
              <a:t>баллы по каждой компетенции </a:t>
            </a:r>
            <a:br>
              <a:rPr lang="ru-RU" sz="2000" dirty="0" smtClean="0"/>
            </a:br>
            <a:r>
              <a:rPr lang="ru-RU" sz="2000" dirty="0" smtClean="0"/>
              <a:t>и заключение на участников.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Письменная обратная связь КАЖДОМУ участнику, вне зависимости от результата конкурса. Обратная связь состоит из двух элементов: профиля компетенций участника без конкретизации по баллам и перечень рекомендаций по дальнейшему их самостоятельному развитию.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Фото- и видеоотчет передается организатором.</a:t>
            </a:r>
          </a:p>
          <a:p>
            <a:endParaRPr lang="ru-RU" sz="2000" dirty="0"/>
          </a:p>
        </p:txBody>
      </p:sp>
      <p:pic>
        <p:nvPicPr>
          <p:cNvPr id="10" name="Рисунок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88"/>
          <a:stretch/>
        </p:blipFill>
        <p:spPr bwMode="auto">
          <a:xfrm>
            <a:off x="5857884" y="1928218"/>
            <a:ext cx="3071834" cy="409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 rot="16200000">
            <a:off x="-1324625" y="3034109"/>
            <a:ext cx="367241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0090"/>
                </a:solidFill>
              </a:rPr>
              <a:t>ПО РЕЗУЛЬТАТАМ ИГРЫ</a:t>
            </a:r>
            <a:endParaRPr lang="ru-RU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406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436</Words>
  <Application>Microsoft Macintosh PowerPoint</Application>
  <PresentationFormat>Экран (4:3)</PresentationFormat>
  <Paragraphs>106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Segoe UI</vt:lpstr>
      <vt:lpstr>Wingdings</vt:lpstr>
      <vt:lpstr>Arial</vt:lpstr>
      <vt:lpstr>Специальное оформление</vt:lpstr>
      <vt:lpstr>Тема Office</vt:lpstr>
      <vt:lpstr>MyGrade оценочная деловая игра</vt:lpstr>
      <vt:lpstr>НОВЫЙ ТИП АССЕССМЕНТА</vt:lpstr>
      <vt:lpstr>КОНЦЕПЦИЯ ИГРЫ</vt:lpstr>
      <vt:lpstr>Презентация PowerPoint</vt:lpstr>
      <vt:lpstr>ЦЕЛЕВЫЕ СТУДЕНТЫ</vt:lpstr>
      <vt:lpstr>ОТБОР ВЫПУСКНИКОВ ВУЗОВ</vt:lpstr>
      <vt:lpstr>РАЗВИТИЕ СОТРУДНИКОВ</vt:lpstr>
      <vt:lpstr>СОЗДАНИЯЕ КАДРОВОГО РЕЗЕРВА</vt:lpstr>
      <vt:lpstr>Презентация PowerPoint</vt:lpstr>
      <vt:lpstr>ЭТАПЫ СОВМЕСТНОЙ РАБОТЫ</vt:lpstr>
      <vt:lpstr>Презентация PowerPoint</vt:lpstr>
      <vt:lpstr>www.ebm.spb.ru  www.businessgames.ru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Microsoft Office</cp:lastModifiedBy>
  <cp:revision>86</cp:revision>
  <cp:lastPrinted>2016-08-31T17:37:00Z</cp:lastPrinted>
  <dcterms:created xsi:type="dcterms:W3CDTF">2013-12-11T16:12:56Z</dcterms:created>
  <dcterms:modified xsi:type="dcterms:W3CDTF">2017-08-11T08:13:40Z</dcterms:modified>
</cp:coreProperties>
</file>